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apaq xəstəliklərində…"/>
          <p:cNvSpPr txBox="1"/>
          <p:nvPr>
            <p:ph type="ctrTitle"/>
          </p:nvPr>
        </p:nvSpPr>
        <p:spPr>
          <a:xfrm>
            <a:off x="8163" y="4407941"/>
            <a:ext cx="24367674" cy="286107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</p:spPr>
        <p:txBody>
          <a:bodyPr/>
          <a:lstStyle/>
          <a:p>
            <a:pPr defTabSz="701675">
              <a:defRPr b="1" sz="952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Qapaq xəstəliklərində </a:t>
            </a:r>
          </a:p>
          <a:p>
            <a:pPr defTabSz="701675">
              <a:defRPr b="1" sz="952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pulmonar hipertenziya </a:t>
            </a:r>
          </a:p>
        </p:txBody>
      </p:sp>
      <p:sp>
        <p:nvSpPr>
          <p:cNvPr id="120" name="Fuad Səmədov…"/>
          <p:cNvSpPr txBox="1"/>
          <p:nvPr>
            <p:ph type="subTitle" sz="quarter" idx="1"/>
          </p:nvPr>
        </p:nvSpPr>
        <p:spPr>
          <a:xfrm>
            <a:off x="1777999" y="7933983"/>
            <a:ext cx="20828001" cy="1587501"/>
          </a:xfrm>
          <a:prstGeom prst="rect">
            <a:avLst/>
          </a:prstGeom>
        </p:spPr>
        <p:txBody>
          <a:bodyPr/>
          <a:lstStyle/>
          <a:p>
            <a:pPr defTabSz="792479">
              <a:defRPr b="1" sz="51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Fuad Səmədov </a:t>
            </a:r>
          </a:p>
          <a:p>
            <a:pPr defTabSz="792479">
              <a:defRPr b="1" sz="51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 Dek 2022 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7589" y="1725824"/>
            <a:ext cx="4699101" cy="1409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8117" r="0" b="20999"/>
          <a:stretch>
            <a:fillRect/>
          </a:stretch>
        </p:blipFill>
        <p:spPr>
          <a:xfrm>
            <a:off x="12813181" y="881899"/>
            <a:ext cx="4699101" cy="2860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New picture" descr="New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075" y="2586082"/>
            <a:ext cx="9780429" cy="900614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ESC VHD CG 2021 - nə tövsiyə edir"/>
          <p:cNvSpPr txBox="1"/>
          <p:nvPr/>
        </p:nvSpPr>
        <p:spPr>
          <a:xfrm>
            <a:off x="1769238" y="1023586"/>
            <a:ext cx="20968871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ESC VHD CG 2021 - nə tövsiyə edir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"/>
          <p:cNvGrpSpPr/>
          <p:nvPr/>
        </p:nvGrpSpPr>
        <p:grpSpPr>
          <a:xfrm>
            <a:off x="1032887" y="2995511"/>
            <a:ext cx="6790564" cy="7101906"/>
            <a:chOff x="0" y="0"/>
            <a:chExt cx="6790563" cy="7101905"/>
          </a:xfrm>
        </p:grpSpPr>
        <p:pic>
          <p:nvPicPr>
            <p:cNvPr id="167" name="Screen Shot 2022-12-09 at 11.13.17 PM.png" descr="Screen Shot 2022-12-09 at 11.13.17 PM.p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790564" cy="71019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3" name="Group"/>
            <p:cNvGrpSpPr/>
            <p:nvPr/>
          </p:nvGrpSpPr>
          <p:grpSpPr>
            <a:xfrm>
              <a:off x="5889317" y="1675489"/>
              <a:ext cx="743004" cy="4460467"/>
              <a:chOff x="0" y="0"/>
              <a:chExt cx="743002" cy="4460465"/>
            </a:xfrm>
          </p:grpSpPr>
          <p:sp>
            <p:nvSpPr>
              <p:cNvPr id="168" name="Oval"/>
              <p:cNvSpPr/>
              <p:nvPr/>
            </p:nvSpPr>
            <p:spPr>
              <a:xfrm>
                <a:off x="-1" y="-1"/>
                <a:ext cx="743004" cy="626612"/>
              </a:xfrm>
              <a:prstGeom prst="ellips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169" name="Oval"/>
              <p:cNvSpPr/>
              <p:nvPr/>
            </p:nvSpPr>
            <p:spPr>
              <a:xfrm>
                <a:off x="-1" y="958463"/>
                <a:ext cx="743004" cy="626612"/>
              </a:xfrm>
              <a:prstGeom prst="ellips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170" name="Oval"/>
              <p:cNvSpPr/>
              <p:nvPr/>
            </p:nvSpPr>
            <p:spPr>
              <a:xfrm>
                <a:off x="-1" y="1916927"/>
                <a:ext cx="743004" cy="626612"/>
              </a:xfrm>
              <a:prstGeom prst="ellips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171" name="Oval"/>
              <p:cNvSpPr/>
              <p:nvPr/>
            </p:nvSpPr>
            <p:spPr>
              <a:xfrm>
                <a:off x="-1" y="2875391"/>
                <a:ext cx="743004" cy="626612"/>
              </a:xfrm>
              <a:prstGeom prst="ellips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172" name="Oval"/>
              <p:cNvSpPr/>
              <p:nvPr/>
            </p:nvSpPr>
            <p:spPr>
              <a:xfrm>
                <a:off x="-1" y="3833855"/>
                <a:ext cx="743004" cy="626611"/>
              </a:xfrm>
              <a:prstGeom prst="ellips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</p:grpSp>
      <p:sp>
        <p:nvSpPr>
          <p:cNvPr id="175" name="Pasienti nə gözləyir"/>
          <p:cNvSpPr txBox="1"/>
          <p:nvPr/>
        </p:nvSpPr>
        <p:spPr>
          <a:xfrm>
            <a:off x="1053456" y="1023586"/>
            <a:ext cx="22180655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Pasienti nə gözləyir </a:t>
            </a:r>
          </a:p>
        </p:txBody>
      </p:sp>
      <p:sp>
        <p:nvSpPr>
          <p:cNvPr id="176" name="MIDA"/>
          <p:cNvSpPr txBox="1"/>
          <p:nvPr/>
        </p:nvSpPr>
        <p:spPr>
          <a:xfrm>
            <a:off x="1070593" y="2366537"/>
            <a:ext cx="6715152" cy="60153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00735">
              <a:defRPr sz="339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MIDA</a:t>
            </a:r>
          </a:p>
        </p:txBody>
      </p:sp>
      <p:sp>
        <p:nvSpPr>
          <p:cNvPr id="177" name="EUROSCORE II"/>
          <p:cNvSpPr txBox="1"/>
          <p:nvPr/>
        </p:nvSpPr>
        <p:spPr>
          <a:xfrm>
            <a:off x="8563780" y="2366537"/>
            <a:ext cx="7160008" cy="60153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00735">
              <a:defRPr sz="339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EUROSCORE II </a:t>
            </a:r>
          </a:p>
        </p:txBody>
      </p:sp>
      <p:sp>
        <p:nvSpPr>
          <p:cNvPr id="178" name="Risk of In-Hospital Mortality: 1.63 %…"/>
          <p:cNvSpPr txBox="1"/>
          <p:nvPr/>
        </p:nvSpPr>
        <p:spPr>
          <a:xfrm>
            <a:off x="8634246" y="3051025"/>
            <a:ext cx="7115508" cy="727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Risk of In-Hospital Mortality: 1.63 %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Age? — 60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Gender? — Male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Creatinine Clearance? — &gt;85 ml/min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Extracardiac Arteriopathy?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Poor mobility?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 Previous Cardiac Surgery?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 Chronic Lung Disease?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8. Active Endocarditis?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9. Critical Preoperative State?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10. Diabetes on Insulin?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11. NYHA Class? — III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12. CCS Class 4 Angina?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13. LV function? — &gt;50%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14. Recent MI? — No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15. PHT? — SeveRE (SPAP ≥55 mm Hg)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16. Urgency? — Elective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17. Weight of the Intervention? — 2 Procedures</a:t>
            </a:r>
          </a:p>
          <a:p>
            <a:pPr algn="l"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18. Surgery on Thoracic Aorta? — No</a:t>
            </a:r>
          </a:p>
        </p:txBody>
      </p:sp>
      <p:sp>
        <p:nvSpPr>
          <p:cNvPr id="179" name="STS"/>
          <p:cNvSpPr txBox="1"/>
          <p:nvPr/>
        </p:nvSpPr>
        <p:spPr>
          <a:xfrm>
            <a:off x="16501822" y="2366537"/>
            <a:ext cx="6819028" cy="60153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00735">
              <a:defRPr sz="339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STS </a:t>
            </a:r>
          </a:p>
        </p:txBody>
      </p:sp>
      <p:pic>
        <p:nvPicPr>
          <p:cNvPr id="180" name="Screen Shot 2022-12-09 at 11.10.44 PM.png" descr="Screen Shot 2022-12-09 at 11.10.4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6054" y="3140612"/>
            <a:ext cx="6790564" cy="4804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 Shot 2022-12-09 at 11.58.15 PM.png" descr="Screen Shot 2022-12-09 at 11.58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905" y="3258715"/>
            <a:ext cx="11184413" cy="7198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reen Shot 2022-12-09 at 11.58.22 PM.png" descr="Screen Shot 2022-12-09 at 11.58.2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89446" y="3258715"/>
            <a:ext cx="10399777" cy="719857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Medikamentoz vs cərrahiyyə"/>
          <p:cNvSpPr txBox="1"/>
          <p:nvPr/>
        </p:nvSpPr>
        <p:spPr>
          <a:xfrm>
            <a:off x="1053456" y="1023586"/>
            <a:ext cx="22180655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Medikamentoz vs cərrahiyyə </a:t>
            </a:r>
          </a:p>
        </p:txBody>
      </p:sp>
      <p:sp>
        <p:nvSpPr>
          <p:cNvPr id="185" name="Grigioni F. et al. European Heart Journal (2018) 39, 1281–1291"/>
          <p:cNvSpPr txBox="1"/>
          <p:nvPr/>
        </p:nvSpPr>
        <p:spPr>
          <a:xfrm>
            <a:off x="17218949" y="12017369"/>
            <a:ext cx="5936792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Grigioni F. et al. European Heart Journal (2018) 39, 1281–1291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reen Shot 2022-12-09 at 11.58.32 PM.png" descr="Screen Shot 2022-12-09 at 11.58.32 P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0413" y="3121202"/>
            <a:ext cx="10818863" cy="7473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creen Shot 2022-12-09 at 11.58.38 PM.png" descr="Screen Shot 2022-12-09 at 11.58.38 PM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46329" y="3121202"/>
            <a:ext cx="10818862" cy="747359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Medikamentoz vs cərrahiyyə"/>
          <p:cNvSpPr txBox="1"/>
          <p:nvPr/>
        </p:nvSpPr>
        <p:spPr>
          <a:xfrm>
            <a:off x="1053456" y="1023586"/>
            <a:ext cx="22180655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Medikamentoz vs cərrahiyyə </a:t>
            </a:r>
          </a:p>
        </p:txBody>
      </p:sp>
      <p:sp>
        <p:nvSpPr>
          <p:cNvPr id="190" name="Grigioni F. et al. European Heart Journal (2018) 39, 1281–1291"/>
          <p:cNvSpPr txBox="1"/>
          <p:nvPr/>
        </p:nvSpPr>
        <p:spPr>
          <a:xfrm>
            <a:off x="17218948" y="12017369"/>
            <a:ext cx="5936793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Grigioni F. et al. European Heart Journal (2018) 39, 1281–1291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 Shot 2022-12-09 at 11.32.33 PM.png" descr="Screen Shot 2022-12-09 at 11.32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9662" y="2963658"/>
            <a:ext cx="10883901" cy="217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creen Shot 2022-12-09 at 11.32.41 PM.png" descr="Screen Shot 2022-12-09 at 11.32.4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6120" y="5457416"/>
            <a:ext cx="10883901" cy="2630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creen Shot 2022-12-09 at 11.32.50 PM.png" descr="Screen Shot 2022-12-09 at 11.32.5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25965" y="8273958"/>
            <a:ext cx="10891295" cy="346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creen Shot 2022-12-09 at 11.29.25 PM.png" descr="Screen Shot 2022-12-09 at 11.29.25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20973" y="3191237"/>
            <a:ext cx="8808285" cy="696206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rikuspid qapaq cərrahiyyəsi"/>
          <p:cNvSpPr txBox="1"/>
          <p:nvPr/>
        </p:nvSpPr>
        <p:spPr>
          <a:xfrm>
            <a:off x="1596652" y="1023586"/>
            <a:ext cx="21348664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Trikuspid qapaq cərrahiyyəsi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enuardi MV et al. J Am Heart Assoc. 2021;10:e018394."/>
          <p:cNvSpPr txBox="1"/>
          <p:nvPr/>
        </p:nvSpPr>
        <p:spPr>
          <a:xfrm>
            <a:off x="17515756" y="12688265"/>
            <a:ext cx="5909157" cy="383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600"/>
              </a:lnSpc>
              <a:spcBef>
                <a:spcPts val="1200"/>
              </a:spcBef>
              <a:defRPr b="0" sz="1966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Genuardi MV et al. J Am Heart Assoc. 2021;10:e018394. </a:t>
            </a:r>
          </a:p>
        </p:txBody>
      </p:sp>
      <p:pic>
        <p:nvPicPr>
          <p:cNvPr id="199" name="Screen Shot 2022-12-10 at 12.35.13 AM.png" descr="Screen Shot 2022-12-10 at 12.35.1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750" y="2376699"/>
            <a:ext cx="10999970" cy="2873287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</p:pic>
      <p:pic>
        <p:nvPicPr>
          <p:cNvPr id="200" name="Screen Shot 2022-12-10 at 12.35.35 AM.png" descr="Screen Shot 2022-12-10 at 12.35.3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07700" y="2212639"/>
            <a:ext cx="6944970" cy="3252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reen Shot 2022-12-10 at 12.42.34 AM.png" descr="Screen Shot 2022-12-10 at 12.42.3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2087" y="6397771"/>
            <a:ext cx="16790114" cy="535737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Başqa nə bilirik"/>
          <p:cNvSpPr txBox="1"/>
          <p:nvPr/>
        </p:nvSpPr>
        <p:spPr>
          <a:xfrm>
            <a:off x="1596652" y="1023586"/>
            <a:ext cx="21348664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Başqa nə bilirik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creen Shot 2022-12-10 at 12.39.11 AM.png" descr="Screen Shot 2022-12-10 at 12.39.11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770" y="2484503"/>
            <a:ext cx="10539371" cy="931051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enuardi MV et al. J Am Heart Assoc. 2021;10:e018394."/>
          <p:cNvSpPr txBox="1"/>
          <p:nvPr/>
        </p:nvSpPr>
        <p:spPr>
          <a:xfrm>
            <a:off x="17465153" y="13042490"/>
            <a:ext cx="5909157" cy="38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600"/>
              </a:lnSpc>
              <a:spcBef>
                <a:spcPts val="1200"/>
              </a:spcBef>
              <a:defRPr b="0" sz="1966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Genuardi MV et al. J Am Heart Assoc. 2021;10:e018394. </a:t>
            </a:r>
          </a:p>
        </p:txBody>
      </p:sp>
      <p:pic>
        <p:nvPicPr>
          <p:cNvPr id="206" name="Screen Shot 2022-12-10 at 12.39.23 AM.png" descr="Screen Shot 2022-12-10 at 12.39.23 AM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44937" y="2496437"/>
            <a:ext cx="11351953" cy="964120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Başqa nə bilirik"/>
          <p:cNvSpPr txBox="1"/>
          <p:nvPr/>
        </p:nvSpPr>
        <p:spPr>
          <a:xfrm>
            <a:off x="913506" y="1023586"/>
            <a:ext cx="22445335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Başqa nə bilirik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reop PHT müalicəsi fayda verirmi"/>
          <p:cNvSpPr txBox="1"/>
          <p:nvPr/>
        </p:nvSpPr>
        <p:spPr>
          <a:xfrm>
            <a:off x="913506" y="1023586"/>
            <a:ext cx="22445335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Preop PHT müalicəsi fayda verirmi</a:t>
            </a:r>
          </a:p>
        </p:txBody>
      </p:sp>
      <p:sp>
        <p:nvSpPr>
          <p:cNvPr id="210" name="İnhale NO - PVR 31% azalma, PCWP 23% artış, CI-də azalma (1)…"/>
          <p:cNvSpPr txBox="1"/>
          <p:nvPr>
            <p:ph type="body" idx="1"/>
          </p:nvPr>
        </p:nvSpPr>
        <p:spPr>
          <a:xfrm>
            <a:off x="955349" y="2441151"/>
            <a:ext cx="22361647" cy="9296401"/>
          </a:xfrm>
          <a:prstGeom prst="rect">
            <a:avLst/>
          </a:prstGeom>
        </p:spPr>
        <p:txBody>
          <a:bodyPr anchor="t"/>
          <a:lstStyle/>
          <a:p>
            <a:pPr marL="228600" indent="-228600" algn="just" defTabSz="355600">
              <a:lnSpc>
                <a:spcPct val="150000"/>
              </a:lnSpc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✤"/>
              <a:defRPr sz="45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İnhale NO - PVR 31% azalma, PCWP 23% artış, CI-də azalma (1) </a:t>
            </a:r>
          </a:p>
          <a:p>
            <a:pPr marL="228600" indent="-228600" algn="just" defTabSz="355600">
              <a:lnSpc>
                <a:spcPct val="150000"/>
              </a:lnSpc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✤"/>
              <a:defRPr sz="45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Yüksək riskli mitral qapaq cərrahiyyəsi öncəsi Nesiritide - PAP, PCWP, CVP-də azalma (2) </a:t>
            </a:r>
          </a:p>
          <a:p>
            <a:pPr marL="228600" indent="-228600" algn="just" defTabSz="355600">
              <a:lnSpc>
                <a:spcPct val="150000"/>
              </a:lnSpc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✤"/>
              <a:defRPr sz="45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İnhale prostasiklin (qrup A), inhale NO (grup B), IV nitroprussid (grup C)  (3) </a:t>
            </a:r>
          </a:p>
          <a:p>
            <a:pPr lvl="2" marL="685800" indent="-228600" algn="just" defTabSz="355600">
              <a:lnSpc>
                <a:spcPct val="150000"/>
              </a:lnSpc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✤"/>
              <a:defRPr sz="45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Grup A və B - PVR, PAP, TPG azalma, CO artış.  </a:t>
            </a:r>
          </a:p>
          <a:p>
            <a:pPr lvl="2" marL="685800" indent="-228600" algn="just" defTabSz="355600">
              <a:lnSpc>
                <a:spcPct val="150000"/>
              </a:lnSpc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✤"/>
              <a:defRPr sz="45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Grup C - hipotenziya - 62% xəstədə dayandırılıb. </a:t>
            </a:r>
          </a:p>
          <a:p>
            <a:pPr lvl="2" marL="0" indent="0" algn="just" defTabSz="355600">
              <a:lnSpc>
                <a:spcPct val="150000"/>
              </a:lnSpc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✤"/>
              <a:defRPr sz="45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Sildenafil - preop və intraop PAP-da azalma (4) </a:t>
            </a:r>
          </a:p>
        </p:txBody>
      </p:sp>
      <p:sp>
        <p:nvSpPr>
          <p:cNvPr id="211" name="Loh E et al. Circulation. 1994;90(6):2780–5.…"/>
          <p:cNvSpPr txBox="1"/>
          <p:nvPr/>
        </p:nvSpPr>
        <p:spPr>
          <a:xfrm>
            <a:off x="14307823" y="11313698"/>
            <a:ext cx="8943835" cy="115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2250" indent="-222250" algn="l" defTabSz="355600">
              <a:buSzPct val="100000"/>
              <a:buAutoNum type="arabicPeriod" startAt="1"/>
              <a:defRPr b="0" sz="18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Loh E et al. Circulation. 1994;90(6):2780–5.</a:t>
            </a:r>
          </a:p>
          <a:p>
            <a:pPr marL="222250" indent="-222250" algn="l" defTabSz="355600">
              <a:buSzPct val="100000"/>
              <a:buAutoNum type="arabicPeriod" startAt="1"/>
              <a:defRPr b="0" sz="18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Michaels et al. Journal of Cardiac Failure</a:t>
            </a:r>
            <a:r>
              <a:rPr b="1"/>
              <a:t> </a:t>
            </a:r>
            <a:r>
              <a:rPr>
                <a:solidFill>
                  <a:srgbClr val="0C7DBB"/>
                </a:solidFill>
              </a:rPr>
              <a:t>Volume 11, Issue 6</a:t>
            </a:r>
            <a:r>
              <a:t>, August 2005, Pages 425-431</a:t>
            </a:r>
          </a:p>
          <a:p>
            <a:pPr marL="222250" indent="-222250" algn="l" defTabSz="355600">
              <a:buSzPct val="100000"/>
              <a:buAutoNum type="arabicPeriod" startAt="1"/>
              <a:defRPr b="0" sz="18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Fattouch K et al.  J Card Surg. 2005;20(2):171–6. </a:t>
            </a:r>
          </a:p>
          <a:p>
            <a:pPr algn="l" defTabSz="355600">
              <a:defRPr b="0" sz="18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Villanueva et al. Cardiol.Res.2019 Dec;10(6):369-377.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ong et al. Journal of Cardiothoracic Surgery (2015) 10:70"/>
          <p:cNvSpPr txBox="1"/>
          <p:nvPr/>
        </p:nvSpPr>
        <p:spPr>
          <a:xfrm>
            <a:off x="17130878" y="12578135"/>
            <a:ext cx="5557280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Song et al. Journal of Cardiothoracic Surgery (2015) 10:70</a:t>
            </a:r>
          </a:p>
        </p:txBody>
      </p:sp>
      <p:pic>
        <p:nvPicPr>
          <p:cNvPr id="214" name="Screen Shot 2022-12-10 at 2.26.05 AM.png" descr="Screen Shot 2022-12-10 at 2.26.0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015" y="1311556"/>
            <a:ext cx="12293314" cy="2338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 Shot 2022-12-10 at 2.26.13 AM.png" descr="Screen Shot 2022-12-10 at 2.26.1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0744" y="4513512"/>
            <a:ext cx="11871443" cy="2689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creen Shot 2022-12-10 at 2.26.26 AM.png" descr="Screen Shot 2022-12-10 at 2.26.26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70329" y="1470720"/>
            <a:ext cx="8451589" cy="8775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creen Shot 2022-12-10 at 2.26.40 AM.png" descr="Screen Shot 2022-12-10 at 2.26.40 AM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5994" y="7753877"/>
            <a:ext cx="12520943" cy="307309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a perioperative mortality of 3.1 % and a survival rate of 96.9 % with a mean follow-up period of 26.3 ± 10.7 months (range, 12–45 months).…"/>
          <p:cNvSpPr txBox="1"/>
          <p:nvPr/>
        </p:nvSpPr>
        <p:spPr>
          <a:xfrm>
            <a:off x="1040201" y="10943547"/>
            <a:ext cx="21731410" cy="936855"/>
          </a:xfrm>
          <a:prstGeom prst="rect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perioperative mortality of 3.1 % and a survival rate of 96.9 % with a mean follow-up period of 26.3 ± 10.7 months (range, 12–45 months).</a:t>
            </a:r>
          </a:p>
          <a:p>
            <a:pPr algn="l" defTabSz="457200">
              <a:defRPr b="0" sz="2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Survivors demonstrated marked symptomatic improvement, with 96.6 % in NYHA functional classIor II.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Aort stenozu - PHT"/>
          <p:cNvSpPr txBox="1"/>
          <p:nvPr/>
        </p:nvSpPr>
        <p:spPr>
          <a:xfrm>
            <a:off x="1385838" y="1023586"/>
            <a:ext cx="21498201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Aort stenozu - PHT </a:t>
            </a:r>
          </a:p>
        </p:txBody>
      </p:sp>
      <p:pic>
        <p:nvPicPr>
          <p:cNvPr id="221" name="Image" descr="Image"/>
          <p:cNvPicPr>
            <a:picLocks noChangeAspect="0"/>
          </p:cNvPicPr>
          <p:nvPr/>
        </p:nvPicPr>
        <p:blipFill>
          <a:blip r:embed="rId2">
            <a:extLst/>
          </a:blip>
          <a:srcRect l="0" t="6736" r="0" b="0"/>
          <a:stretch>
            <a:fillRect/>
          </a:stretch>
        </p:blipFill>
        <p:spPr>
          <a:xfrm>
            <a:off x="1357577" y="2171633"/>
            <a:ext cx="21511023" cy="9828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Klinik hal"/>
          <p:cNvSpPr txBox="1"/>
          <p:nvPr>
            <p:ph type="title"/>
          </p:nvPr>
        </p:nvSpPr>
        <p:spPr>
          <a:xfrm>
            <a:off x="1689099" y="1174640"/>
            <a:ext cx="21005801" cy="1339163"/>
          </a:xfrm>
          <a:prstGeom prst="rect">
            <a:avLst/>
          </a:prstGeom>
        </p:spPr>
        <p:txBody>
          <a:bodyPr/>
          <a:lstStyle>
            <a:lvl1pPr algn="l">
              <a:defRPr b="1" sz="7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Klinik hal </a:t>
            </a:r>
          </a:p>
        </p:txBody>
      </p:sp>
      <p:sp>
        <p:nvSpPr>
          <p:cNvPr id="125" name="60 yaş kişi xəstə…"/>
          <p:cNvSpPr txBox="1"/>
          <p:nvPr/>
        </p:nvSpPr>
        <p:spPr>
          <a:xfrm>
            <a:off x="1740194" y="3158063"/>
            <a:ext cx="17267788" cy="7399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60 yaş kişi xəstə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Təngnəfəslik, tez yorulma, qarın və aşağı ətrafda şişkinlik (bir neçə ildir)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ildir ki, oturaraq yatdığını bildirir.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 il öncə hipertireoz səbəbi ilə əməliyyat olub. Q/müntəzəm dərman içib.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Qulaqcıq fibrilyasiyası (+)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Başqa xəstəlik anamnezi yoxdur.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Aspirin və gündə 1 tablet furosemid qəbul edir.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il ərzində 2 cərrah tərəfindən dəyərləndirilib - inop qərarı verilib.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NYHA sinif IV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ancellotti et al. J Am Soc Echocardiogr 2017;30:101-38"/>
          <p:cNvSpPr txBox="1"/>
          <p:nvPr/>
        </p:nvSpPr>
        <p:spPr>
          <a:xfrm>
            <a:off x="17280316" y="12599309"/>
            <a:ext cx="5459835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Lancellotti et al. J Am Soc Echocardiogr 2017;30:101-38  </a:t>
            </a:r>
          </a:p>
        </p:txBody>
      </p:sp>
      <p:sp>
        <p:nvSpPr>
          <p:cNvPr id="224" name="Stress ExoKQ - PHT"/>
          <p:cNvSpPr txBox="1"/>
          <p:nvPr/>
        </p:nvSpPr>
        <p:spPr>
          <a:xfrm>
            <a:off x="1385838" y="1023586"/>
            <a:ext cx="21498201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Stress ExoKQ - PHT </a:t>
            </a:r>
          </a:p>
        </p:txBody>
      </p:sp>
      <p:pic>
        <p:nvPicPr>
          <p:cNvPr id="225" name="Screen Shot 2022-12-10 at 2.41.33 AM.png" descr="Screen Shot 2022-12-10 at 2.41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0501" y="2260418"/>
            <a:ext cx="17463318" cy="9833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ExoKQ - IpcPH vs CpcPH"/>
          <p:cNvSpPr txBox="1"/>
          <p:nvPr/>
        </p:nvSpPr>
        <p:spPr>
          <a:xfrm>
            <a:off x="1779988" y="823596"/>
            <a:ext cx="21071264" cy="950027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ExoKQ - IpcPH vs CpcPH </a:t>
            </a:r>
          </a:p>
        </p:txBody>
      </p:sp>
      <p:pic>
        <p:nvPicPr>
          <p:cNvPr id="228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4111" y="2123428"/>
            <a:ext cx="21418298" cy="4131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Screen Shot 2022-12-09 at 10.13.04 PM.png" descr="Screen Shot 2022-12-09 at 10.13.04 PM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9721" y="6598349"/>
            <a:ext cx="10681838" cy="5267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Screen Shot 2022-12-09 at 10.12.51 PM.png" descr="Screen Shot 2022-12-09 at 10.12.5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13143" y="7023218"/>
            <a:ext cx="9695301" cy="441773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Arkles JS et al.Am J Respir Crit Care Med. 2011;183D2]:268–76."/>
          <p:cNvSpPr txBox="1"/>
          <p:nvPr/>
        </p:nvSpPr>
        <p:spPr>
          <a:xfrm>
            <a:off x="16915285" y="13035518"/>
            <a:ext cx="5869069" cy="3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55600">
              <a:defRPr b="0" sz="17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Arkles JS et al.Am J Respir Crit Care Med. 2011;183D2]:268–76.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Qapaq müdaxilələrində gec qalmamalıyıq.…"/>
          <p:cNvSpPr txBox="1"/>
          <p:nvPr>
            <p:ph type="body" idx="1"/>
          </p:nvPr>
        </p:nvSpPr>
        <p:spPr>
          <a:xfrm>
            <a:off x="1360177" y="2209800"/>
            <a:ext cx="21549523" cy="9296401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Qapaq müdaxilələrində gec qalmamalıyıq. </a:t>
            </a:r>
          </a:p>
          <a:p>
            <a:pPr lvl="1">
              <a:lnSpc>
                <a:spcPct val="150000"/>
              </a:lnSpc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Cərrahi riski yüksək olsa da, medikamentoz müalicə ilə riskin daha da yüksək ola biləcəyi nəzərə alınmalıdır. </a:t>
            </a:r>
          </a:p>
          <a:p>
            <a:pPr lvl="1">
              <a:lnSpc>
                <a:spcPct val="150000"/>
              </a:lnSpc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CpcPH-li qapaq xəstələri əməliyyatdan sonra PHT mərkəzlərində yaxın nəzarətdə saxlanılması faydalı olar bilər. </a:t>
            </a:r>
          </a:p>
          <a:p>
            <a:pPr lvl="1">
              <a:lnSpc>
                <a:spcPct val="150000"/>
              </a:lnSpc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PAH spesifik müalicə üçün göstərişin olub-olmadığını dəqiqləşdirməliyik.</a:t>
            </a:r>
          </a:p>
          <a:p>
            <a:pPr lvl="1">
              <a:lnSpc>
                <a:spcPct val="150000"/>
              </a:lnSpc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Qapaq xəstələrində fiziki yükə PAT reaksiyasını dəyərləndirmək üçün stress exo istifadə oluna bilər. </a:t>
            </a:r>
          </a:p>
        </p:txBody>
      </p:sp>
      <p:sp>
        <p:nvSpPr>
          <p:cNvPr id="234" name="Yekun"/>
          <p:cNvSpPr txBox="1"/>
          <p:nvPr/>
        </p:nvSpPr>
        <p:spPr>
          <a:xfrm>
            <a:off x="1385838" y="1023586"/>
            <a:ext cx="21498201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Yekun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ExoKQ"/>
          <p:cNvSpPr txBox="1"/>
          <p:nvPr>
            <p:ph type="title"/>
          </p:nvPr>
        </p:nvSpPr>
        <p:spPr>
          <a:xfrm>
            <a:off x="1057268" y="1395305"/>
            <a:ext cx="10011504" cy="83768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>
            <a:solidFill>
              <a:srgbClr val="000000"/>
            </a:solidFill>
          </a:ln>
        </p:spPr>
        <p:txBody>
          <a:bodyPr/>
          <a:lstStyle>
            <a:lvl1pPr defTabSz="561340">
              <a:defRPr b="1" sz="5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ExoKQ</a:t>
            </a:r>
          </a:p>
        </p:txBody>
      </p:sp>
      <p:sp>
        <p:nvSpPr>
          <p:cNvPr id="128" name="Ağır MÇ - A2 prolaps  (rPISA 1.0 - Nyquist 60cm/s)…"/>
          <p:cNvSpPr txBox="1"/>
          <p:nvPr/>
        </p:nvSpPr>
        <p:spPr>
          <a:xfrm>
            <a:off x="1108363" y="2661794"/>
            <a:ext cx="9909314" cy="661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Ağır MÇ - A2 prolaps  (rPISA 1.0 - Nyquist 60cm/s)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 Vmax 157cm/s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LVED 66/46mm, LVEF 65%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75mm, LAV 206ml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RV 48/44/68mm. RA 41cm2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Massiv TÇ - spap 90mmHg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IVC 32mm, kollabe olmur. </a:t>
            </a:r>
          </a:p>
        </p:txBody>
      </p:sp>
      <p:sp>
        <p:nvSpPr>
          <p:cNvPr id="129" name="TSH 12.30µIU/ml (0.38-5.33), FT4 1.03ng/dl (0.61-1.12)…"/>
          <p:cNvSpPr txBox="1"/>
          <p:nvPr/>
        </p:nvSpPr>
        <p:spPr>
          <a:xfrm>
            <a:off x="13146550" y="2661794"/>
            <a:ext cx="10733290" cy="661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TSH 12.30µIU/ml (0.38-5.33), FT4 1.03ng/dl (0.61-1.12)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Total Bil. 3.26mg/dl (0.2-1.2), bir.bil 0.67mg/dl (&lt;0.3)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 141mmol/l, K 4.49mmol/l, krea 0.93mg/dl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HbA1c 5.09%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AST 42.7U/l, ALT 31U/l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Albumin 2.69g/dl (3.5-5.2g\dl)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INR 1.72 </a:t>
            </a:r>
          </a:p>
          <a:p>
            <a:pPr marL="635000" indent="-635000" algn="l">
              <a:spcBef>
                <a:spcPts val="28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90000"/>
              <a:buChar char="✤"/>
              <a:defRPr b="0"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Hb 9.6g/dl, MCV 79.4, WBC 5.7, PLT 251 </a:t>
            </a:r>
          </a:p>
        </p:txBody>
      </p:sp>
      <p:sp>
        <p:nvSpPr>
          <p:cNvPr id="130" name="Lab"/>
          <p:cNvSpPr txBox="1"/>
          <p:nvPr/>
        </p:nvSpPr>
        <p:spPr>
          <a:xfrm>
            <a:off x="13165658" y="1339133"/>
            <a:ext cx="10695074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P 99/34/60mmHg…"/>
          <p:cNvSpPr txBox="1"/>
          <p:nvPr/>
        </p:nvSpPr>
        <p:spPr>
          <a:xfrm>
            <a:off x="2395426" y="2724456"/>
            <a:ext cx="9909314" cy="826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PAP 99/34/60mmHg </a:t>
            </a:r>
          </a:p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Aorta 102|62|82mmHg </a:t>
            </a:r>
          </a:p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PCWP 22mmHg </a:t>
            </a:r>
          </a:p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 mean 20mmHg </a:t>
            </a:r>
          </a:p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S02 aorta 96%, MVO2 38% </a:t>
            </a:r>
          </a:p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 3lt|dq, Cl 1.8lt/dəq/m2 </a:t>
            </a:r>
          </a:p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SVR 20WU, PVR 13 WU </a:t>
            </a:r>
          </a:p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TPG 38mmHg, DPG 12mmHg</a:t>
            </a:r>
          </a:p>
          <a:p>
            <a:pPr marL="596900" indent="-596900" algn="l" defTabSz="775969">
              <a:spcBef>
                <a:spcPts val="2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88000"/>
              <a:buChar char="✤"/>
              <a:defRPr b="0" sz="4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RA/PCWP 0.8 </a:t>
            </a:r>
          </a:p>
        </p:txBody>
      </p:sp>
      <p:sp>
        <p:nvSpPr>
          <p:cNvPr id="133" name="RHC"/>
          <p:cNvSpPr txBox="1"/>
          <p:nvPr/>
        </p:nvSpPr>
        <p:spPr>
          <a:xfrm>
            <a:off x="2260721" y="1456139"/>
            <a:ext cx="9459749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RHC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noperabl qəbul olunmalı, ürək çatışmazlığı müalicəsi verilməlidir.…"/>
          <p:cNvSpPr txBox="1"/>
          <p:nvPr>
            <p:ph type="body" sz="half" idx="1"/>
          </p:nvPr>
        </p:nvSpPr>
        <p:spPr>
          <a:xfrm>
            <a:off x="7231371" y="2874182"/>
            <a:ext cx="16559034" cy="6377835"/>
          </a:xfrm>
          <a:prstGeom prst="rect">
            <a:avLst/>
          </a:prstGeom>
        </p:spPr>
        <p:txBody>
          <a:bodyPr anchor="t"/>
          <a:lstStyle/>
          <a:p>
            <a:pPr marL="495300" indent="-495300" defTabSz="643889">
              <a:spcBef>
                <a:spcPts val="4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➡"/>
              <a:defRPr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İnoperabl qəbul olunmalı, ürək çatışmazlığı müalicəsi verilməlidir. </a:t>
            </a:r>
          </a:p>
          <a:p>
            <a:pPr marL="495300" indent="-495300" defTabSz="643889">
              <a:spcBef>
                <a:spcPts val="4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➡"/>
              <a:defRPr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Riskli olsa da, qapaq əməliyyatı olunmalıdır. (Mitral +/- trikuspid) </a:t>
            </a:r>
          </a:p>
          <a:p>
            <a:pPr marL="495300" indent="-495300" defTabSz="643889">
              <a:spcBef>
                <a:spcPts val="4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➡"/>
              <a:defRPr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PAH spesifik müalicə tövsiyə edərəm. </a:t>
            </a:r>
          </a:p>
          <a:p>
            <a:pPr marL="495300" indent="-495300" defTabSz="643889">
              <a:spcBef>
                <a:spcPts val="4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➡"/>
              <a:defRPr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Ürək transplantasiyası göstərişdir.</a:t>
            </a:r>
          </a:p>
          <a:p>
            <a:pPr marL="495300" indent="-495300" defTabSz="643889">
              <a:spcBef>
                <a:spcPts val="4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➡"/>
              <a:defRPr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Mitral və trikuspid qapağa perkutan müdaxilə (TEER) </a:t>
            </a:r>
          </a:p>
          <a:p>
            <a:pPr marL="495300" indent="-495300" defTabSz="643889">
              <a:spcBef>
                <a:spcPts val="460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SzPct val="100000"/>
              <a:buChar char="➡"/>
              <a:defRPr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Başqa məlumatlara ehtiyacım var.</a:t>
            </a:r>
          </a:p>
        </p:txBody>
      </p:sp>
      <p:sp>
        <p:nvSpPr>
          <p:cNvPr id="136" name="Çıxış yolumuz?"/>
          <p:cNvSpPr txBox="1"/>
          <p:nvPr/>
        </p:nvSpPr>
        <p:spPr>
          <a:xfrm>
            <a:off x="1511884" y="1023586"/>
            <a:ext cx="20409762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Çıxış yolumuz? 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11341"/>
          <a:stretch>
            <a:fillRect/>
          </a:stretch>
        </p:blipFill>
        <p:spPr>
          <a:xfrm>
            <a:off x="1484001" y="2471182"/>
            <a:ext cx="5048220" cy="7183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2022 ESC/ERS Guidelines for the diagnosis and treatment of pulmonary hypertension"/>
          <p:cNvSpPr txBox="1"/>
          <p:nvPr/>
        </p:nvSpPr>
        <p:spPr>
          <a:xfrm>
            <a:off x="10735477" y="12663910"/>
            <a:ext cx="1203417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400"/>
              </a:lnSpc>
              <a:spcBef>
                <a:spcPts val="1200"/>
              </a:spcBef>
              <a:defRPr b="0" sz="2266">
                <a:solidFill>
                  <a:srgbClr val="2A2A2A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2022 ESC/ERS Guidelines for the diagnosis and treatment of pulmonary hypertension </a:t>
            </a:r>
          </a:p>
        </p:txBody>
      </p:sp>
      <p:pic>
        <p:nvPicPr>
          <p:cNvPr id="140" name="Screen Shot 2022-12-09 at 2.33.38 PM.png" descr="Screen Shot 2022-12-09 at 2.33.38 PM.png"/>
          <p:cNvPicPr>
            <a:picLocks noChangeAspect="1"/>
          </p:cNvPicPr>
          <p:nvPr/>
        </p:nvPicPr>
        <p:blipFill>
          <a:blip r:embed="rId2">
            <a:extLst/>
          </a:blip>
          <a:srcRect l="0" t="9018" r="0" b="7589"/>
          <a:stretch>
            <a:fillRect/>
          </a:stretch>
        </p:blipFill>
        <p:spPr>
          <a:xfrm>
            <a:off x="731744" y="2663563"/>
            <a:ext cx="17961494" cy="87898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lpcPH"/>
          <p:cNvSpPr/>
          <p:nvPr/>
        </p:nvSpPr>
        <p:spPr>
          <a:xfrm>
            <a:off x="11784715" y="3502174"/>
            <a:ext cx="5351288" cy="777507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lpcPH </a:t>
            </a:r>
          </a:p>
        </p:txBody>
      </p:sp>
      <p:sp>
        <p:nvSpPr>
          <p:cNvPr id="142" name="cpcPH"/>
          <p:cNvSpPr/>
          <p:nvPr/>
        </p:nvSpPr>
        <p:spPr>
          <a:xfrm>
            <a:off x="17478095" y="3502174"/>
            <a:ext cx="5351288" cy="777507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cpcPH </a:t>
            </a:r>
          </a:p>
        </p:txBody>
      </p:sp>
      <p:sp>
        <p:nvSpPr>
          <p:cNvPr id="143" name="mPAP &gt;20 mmHg…"/>
          <p:cNvSpPr/>
          <p:nvPr/>
        </p:nvSpPr>
        <p:spPr>
          <a:xfrm>
            <a:off x="17477603" y="4375974"/>
            <a:ext cx="5352271" cy="571411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5" algn="l" defTabSz="457200">
              <a:defRPr sz="3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5" algn="l" defTabSz="457200">
              <a:defRPr sz="3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mPAP &gt;20 mmHg</a:t>
            </a:r>
          </a:p>
          <a:p>
            <a:pPr lvl="5" algn="l" defTabSz="457200">
              <a:defRPr sz="3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5" algn="l" defTabSz="457200">
              <a:defRPr sz="3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PAWP &gt;15 mmHg</a:t>
            </a:r>
          </a:p>
          <a:p>
            <a:pPr lvl="5" algn="l" defTabSz="457200">
              <a:defRPr sz="3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5" algn="l" defTabSz="457200">
              <a:defRPr sz="3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PVR &gt;2 WU </a:t>
            </a:r>
          </a:p>
        </p:txBody>
      </p:sp>
      <p:sp>
        <p:nvSpPr>
          <p:cNvPr id="144" name="Pulmonar hipertenziya təsnifatı"/>
          <p:cNvSpPr txBox="1"/>
          <p:nvPr/>
        </p:nvSpPr>
        <p:spPr>
          <a:xfrm>
            <a:off x="1779988" y="823596"/>
            <a:ext cx="21071264" cy="950027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Pulmonar hipertenziya təsnifatı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atel H et al. J Am Heart Assoc. 2014;3:e000748"/>
          <p:cNvSpPr txBox="1"/>
          <p:nvPr/>
        </p:nvSpPr>
        <p:spPr>
          <a:xfrm>
            <a:off x="18450096" y="12558823"/>
            <a:ext cx="4264828" cy="346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300"/>
              </a:lnSpc>
              <a:spcBef>
                <a:spcPts val="1200"/>
              </a:spcBef>
              <a:defRPr b="0" sz="1666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Patel H et al. J Am Heart Assoc. 2014;3:e000748</a:t>
            </a:r>
          </a:p>
        </p:txBody>
      </p:sp>
      <p:pic>
        <p:nvPicPr>
          <p:cNvPr id="147" name="Screen Shot 2022-12-09 at 9.37.37 PM.png" descr="Screen Shot 2022-12-09 at 9.37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480" y="2416579"/>
            <a:ext cx="15364387" cy="970562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PHT inkişafı"/>
          <p:cNvSpPr txBox="1"/>
          <p:nvPr/>
        </p:nvSpPr>
        <p:spPr>
          <a:xfrm>
            <a:off x="1769238" y="1023586"/>
            <a:ext cx="20968871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PHT inkişafı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uazzi, M. et al. J Am Coll Cardiol. 2017;69(13):1718–34."/>
          <p:cNvSpPr txBox="1"/>
          <p:nvPr/>
        </p:nvSpPr>
        <p:spPr>
          <a:xfrm>
            <a:off x="17143892" y="12574007"/>
            <a:ext cx="5530269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Guazzi, M. et al. J Am Coll Cardiol. 2017;69(13):1718–34.</a:t>
            </a:r>
          </a:p>
        </p:txBody>
      </p:sp>
      <p:pic>
        <p:nvPicPr>
          <p:cNvPr id="151" name="Screen Shot 2022-12-09 at 9.12.30 PM.png" descr="Screen Shot 2022-12-09 at 9.12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0488" y="2840414"/>
            <a:ext cx="8917247" cy="3553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22-12-09 at 9.12.45 PM.png" descr="Screen Shot 2022-12-09 at 9.12.4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96933" y="2283981"/>
            <a:ext cx="8917247" cy="4090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reen Shot 2022-12-09 at 9.12.54 PM.png" descr="Screen Shot 2022-12-09 at 9.12.5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90291" y="8040966"/>
            <a:ext cx="9143159" cy="409036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rrow"/>
          <p:cNvSpPr/>
          <p:nvPr/>
        </p:nvSpPr>
        <p:spPr>
          <a:xfrm rot="7800000">
            <a:off x="11453882" y="6840862"/>
            <a:ext cx="1270001" cy="1270001"/>
          </a:xfrm>
          <a:prstGeom prst="rightArrow">
            <a:avLst>
              <a:gd name="adj1" fmla="val 42397"/>
              <a:gd name="adj2" fmla="val 64996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5" name="Arrow"/>
          <p:cNvSpPr/>
          <p:nvPr/>
        </p:nvSpPr>
        <p:spPr>
          <a:xfrm>
            <a:off x="11126870" y="3982258"/>
            <a:ext cx="1270001" cy="1270001"/>
          </a:xfrm>
          <a:prstGeom prst="rightArrow">
            <a:avLst>
              <a:gd name="adj1" fmla="val 42397"/>
              <a:gd name="adj2" fmla="val 64996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PHT inkişaf mərhələləri"/>
          <p:cNvSpPr txBox="1"/>
          <p:nvPr/>
        </p:nvSpPr>
        <p:spPr>
          <a:xfrm>
            <a:off x="1769238" y="1023586"/>
            <a:ext cx="20968871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PHT inkişaf mərhələləri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Ç - PHT rastgəlmə tezliyi"/>
          <p:cNvSpPr txBox="1"/>
          <p:nvPr/>
        </p:nvSpPr>
        <p:spPr>
          <a:xfrm>
            <a:off x="1511884" y="1023586"/>
            <a:ext cx="20409762" cy="95002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3889">
              <a:defRPr sz="584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MÇ - PHT rastgəlmə tezliyi </a:t>
            </a:r>
          </a:p>
        </p:txBody>
      </p:sp>
      <p:grpSp>
        <p:nvGrpSpPr>
          <p:cNvPr id="161" name="Group"/>
          <p:cNvGrpSpPr/>
          <p:nvPr/>
        </p:nvGrpSpPr>
        <p:grpSpPr>
          <a:xfrm>
            <a:off x="1423296" y="2349310"/>
            <a:ext cx="20586938" cy="8212049"/>
            <a:chOff x="0" y="0"/>
            <a:chExt cx="20586937" cy="8212048"/>
          </a:xfrm>
        </p:grpSpPr>
        <p:pic>
          <p:nvPicPr>
            <p:cNvPr id="159" name="Screen Shot 2022-12-09 at 10.23.09 PM.png" descr="Screen Shot 2022-12-09 at 10.23.09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86938" cy="1204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Screen Shot 2022-12-09 at 10.23.18 PM.png" descr="Screen Shot 2022-12-09 at 10.23.18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5619" r="0" b="0"/>
            <a:stretch>
              <a:fillRect/>
            </a:stretch>
          </p:blipFill>
          <p:spPr>
            <a:xfrm>
              <a:off x="141667" y="1501029"/>
              <a:ext cx="20303603" cy="6711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" name="9.Ghoreishi M, et al.. J Thorac Cardiovasc Surg (2011) 142(6):1439–52…"/>
          <p:cNvSpPr txBox="1"/>
          <p:nvPr/>
        </p:nvSpPr>
        <p:spPr>
          <a:xfrm>
            <a:off x="16982755" y="12021588"/>
            <a:ext cx="6645269" cy="156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ts val="3400"/>
              </a:lnSpc>
              <a:spcBef>
                <a:spcPts val="1000"/>
              </a:spcBef>
              <a:tabLst>
                <a:tab pos="139700" algn="l"/>
                <a:tab pos="457200" algn="l"/>
              </a:tabLst>
              <a:defRPr b="0" sz="176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9.Ghoreishi M, et al.. </a:t>
            </a:r>
            <a:r>
              <a:rPr i="1"/>
              <a:t>J Thorac Cardiovasc Surg </a:t>
            </a:r>
            <a:r>
              <a:t>(2011) 142(6):1439–52</a:t>
            </a:r>
          </a:p>
          <a:p>
            <a:pPr marL="457200" indent="-457200" algn="l" defTabSz="457200">
              <a:lnSpc>
                <a:spcPts val="3400"/>
              </a:lnSpc>
              <a:spcBef>
                <a:spcPts val="1000"/>
              </a:spcBef>
              <a:tabLst>
                <a:tab pos="139700" algn="l"/>
                <a:tab pos="457200" algn="l"/>
              </a:tabLst>
              <a:defRPr b="0" sz="176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10. Mentias A,  et al. </a:t>
            </a:r>
            <a:r>
              <a:rPr i="1"/>
              <a:t>J Am Coll Cardiol </a:t>
            </a:r>
            <a:r>
              <a:t>(2016) 67(25):2952–61. </a:t>
            </a:r>
          </a:p>
          <a:p>
            <a:pPr marL="457200" indent="-457200" algn="l" defTabSz="457200">
              <a:lnSpc>
                <a:spcPts val="3400"/>
              </a:lnSpc>
              <a:spcBef>
                <a:spcPts val="1000"/>
              </a:spcBef>
              <a:tabLst>
                <a:tab pos="139700" algn="l"/>
                <a:tab pos="457200" algn="l"/>
              </a:tabLst>
              <a:defRPr b="0" sz="176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11. Barbieri A, et al. </a:t>
            </a:r>
            <a:r>
              <a:rPr i="1"/>
              <a:t>Eur Heart J </a:t>
            </a:r>
            <a:r>
              <a:t>(2011) 32(6):751–9.</a:t>
            </a:r>
          </a:p>
          <a:p>
            <a:pPr marL="457200" indent="-457200" algn="l" defTabSz="457200">
              <a:lnSpc>
                <a:spcPts val="3400"/>
              </a:lnSpc>
              <a:spcBef>
                <a:spcPts val="1000"/>
              </a:spcBef>
              <a:tabLst>
                <a:tab pos="139700" algn="l"/>
                <a:tab pos="457200" algn="l"/>
              </a:tabLst>
              <a:defRPr b="0" sz="176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12. Le Tourneau T, et al. </a:t>
            </a:r>
            <a:r>
              <a:rPr i="1"/>
              <a:t>Heart </a:t>
            </a:r>
            <a:r>
              <a:t>(2010) 96(16):1311–7.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